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6" r:id="rId2"/>
    <p:sldId id="258" r:id="rId3"/>
    <p:sldId id="257" r:id="rId4"/>
    <p:sldId id="259" r:id="rId5"/>
    <p:sldId id="263" r:id="rId6"/>
    <p:sldId id="262"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382" y="-8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2FB2-CECC-4D9C-A3A9-3AEDB6ED6077}" type="datetimeFigureOut">
              <a:rPr lang="en-US" smtClean="0"/>
              <a:pPr/>
              <a:t>5/18/2010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91001F3-9BFF-47AA-85B7-BCB63A8CD58D}"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Hello and Welcome.  I know many of you are taking time from you loved ones and your efforts to stop the madness</a:t>
            </a:r>
            <a:r>
              <a:rPr lang="en-US" baseline="0" dirty="0" smtClean="0"/>
              <a:t> of our sex offender laws.  We thank you for your time and hope you walk away with some valuable information that you can use.  Our goal is to provide you with information and a drive to never give stop for “if you lose hope, you lose everything”……. Abe Lincoln.  </a:t>
            </a:r>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Clearly what</a:t>
            </a:r>
            <a:r>
              <a:rPr lang="en-US" baseline="0" dirty="0" smtClean="0"/>
              <a:t> happened to Megan was horrific, but Megan’s law was passed on pure emotion – no facts, data, or research.  It was clear fear and hate that moved this bill in 89 days into a law.  And the initial intent of Megan’s Law was for the violent, repeat, most dangerous offenders.  15 Years later it is being interpreted in many different and ridicules ways.</a:t>
            </a:r>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a:t>
            </a:r>
            <a:r>
              <a:rPr lang="en-US" baseline="0" dirty="0" smtClean="0"/>
              <a:t> believe this law is based on fear and emotion, not evidence, data, research or facts.  This law, like many of our current sex offender laws places a Homogeneous label on sex offenders.  Nothing could be further from the truth.  Research has proven that they are heterogeneous and that these variations have a great impact in managing their strategies.</a:t>
            </a:r>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Published:  The Trentonian, Wednesday, April 28, </a:t>
            </a:r>
            <a:r>
              <a:rPr lang="en-US" sz="1200" b="0" i="0" kern="1200" dirty="0" smtClean="0">
                <a:solidFill>
                  <a:schemeClr val="tx1"/>
                </a:solidFill>
                <a:latin typeface="+mn-lt"/>
                <a:ea typeface="+mn-ea"/>
                <a:cs typeface="+mn-cs"/>
              </a:rPr>
              <a:t>2010</a:t>
            </a:r>
          </a:p>
          <a:p>
            <a:pPr marL="0" marR="0" indent="0" algn="l" defTabSz="914400" rtl="0" eaLnBrk="1" fontAlgn="auto" latinLnBrk="0" hangingPunct="1">
              <a:lnSpc>
                <a:spcPct val="100000"/>
              </a:lnSpc>
              <a:spcBef>
                <a:spcPts val="0"/>
              </a:spcBef>
              <a:spcAft>
                <a:spcPts val="0"/>
              </a:spcAft>
              <a:buClrTx/>
              <a:buSzTx/>
              <a:buFontTx/>
              <a:buNone/>
              <a:tabLst/>
              <a:defRPr/>
            </a:pPr>
            <a:r>
              <a:rPr lang="en-US" b="1" dirty="0" smtClean="0">
                <a:solidFill>
                  <a:srgbClr val="002060"/>
                </a:solidFill>
              </a:rPr>
              <a:t>.”  </a:t>
            </a:r>
            <a:r>
              <a:rPr lang="en-US" b="1" i="1" dirty="0" smtClean="0">
                <a:solidFill>
                  <a:schemeClr val="accent3">
                    <a:lumMod val="75000"/>
                  </a:schemeClr>
                </a:solidFill>
              </a:rPr>
              <a:t>(give them our taxpayers hard earned money, if the President deems appropriate!)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1" dirty="0" smtClean="0">
              <a:solidFill>
                <a:schemeClr val="accent3">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1" i="1" dirty="0" smtClean="0">
                <a:solidFill>
                  <a:schemeClr val="accent3">
                    <a:lumMod val="75000"/>
                  </a:schemeClr>
                </a:solidFill>
              </a:rPr>
              <a:t>This</a:t>
            </a:r>
            <a:r>
              <a:rPr lang="en-US" b="1" i="1" baseline="0" dirty="0" smtClean="0">
                <a:solidFill>
                  <a:schemeClr val="accent3">
                    <a:lumMod val="75000"/>
                  </a:schemeClr>
                </a:solidFill>
              </a:rPr>
              <a:t> bill was referred to the House Judiciary Committee on 4/26/2010.  </a:t>
            </a:r>
          </a:p>
          <a:p>
            <a:pPr marL="0" marR="0" indent="0" algn="l" defTabSz="914400" rtl="0" eaLnBrk="1" fontAlgn="auto" latinLnBrk="0" hangingPunct="1">
              <a:lnSpc>
                <a:spcPct val="100000"/>
              </a:lnSpc>
              <a:spcBef>
                <a:spcPts val="0"/>
              </a:spcBef>
              <a:spcAft>
                <a:spcPts val="0"/>
              </a:spcAft>
              <a:buClrTx/>
              <a:buSzTx/>
              <a:buFontTx/>
              <a:buNone/>
              <a:tabLst/>
              <a:defRPr/>
            </a:pPr>
            <a:r>
              <a:rPr lang="en-US" b="1" i="1" baseline="0" dirty="0" smtClean="0">
                <a:solidFill>
                  <a:schemeClr val="accent3">
                    <a:lumMod val="75000"/>
                  </a:schemeClr>
                </a:solidFill>
              </a:rPr>
              <a:t>This means we must write, email, call, send postcards and any other way of communicating our opposition to this bill!</a:t>
            </a:r>
          </a:p>
          <a:p>
            <a:pPr marL="0" marR="0" indent="0" algn="l" defTabSz="914400" rtl="0" eaLnBrk="1" fontAlgn="auto" latinLnBrk="0" hangingPunct="1">
              <a:lnSpc>
                <a:spcPct val="100000"/>
              </a:lnSpc>
              <a:spcBef>
                <a:spcPts val="0"/>
              </a:spcBef>
              <a:spcAft>
                <a:spcPts val="0"/>
              </a:spcAft>
              <a:buClrTx/>
              <a:buSzTx/>
              <a:buFontTx/>
              <a:buNone/>
              <a:tabLst/>
              <a:defRPr/>
            </a:pPr>
            <a:r>
              <a:rPr lang="en-US" b="1" i="1" baseline="0" dirty="0" smtClean="0">
                <a:solidFill>
                  <a:schemeClr val="accent3">
                    <a:lumMod val="75000"/>
                  </a:schemeClr>
                </a:solidFill>
              </a:rPr>
              <a:t>Act Now ~ Act Today</a:t>
            </a:r>
            <a:endParaRPr lang="en-US" b="1" i="1" dirty="0" smtClean="0">
              <a:solidFill>
                <a:schemeClr val="accent3">
                  <a:lumMod val="75000"/>
                </a:schemeClr>
              </a:solidFill>
            </a:endParaRPr>
          </a:p>
          <a:p>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solidFill>
                  <a:schemeClr val="accent3">
                    <a:lumMod val="75000"/>
                  </a:schemeClr>
                </a:solidFill>
              </a:rPr>
              <a:t>(Do you think you will ever be able to travel abroad again???)</a:t>
            </a:r>
          </a:p>
          <a:p>
            <a:r>
              <a:rPr lang="en-US" b="1" dirty="0" smtClean="0">
                <a:solidFill>
                  <a:schemeClr val="accent3">
                    <a:lumMod val="75000"/>
                  </a:schemeClr>
                </a:solidFill>
              </a:rPr>
              <a:t>(so if they can’t come here, do you really think we can go there?)</a:t>
            </a:r>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can’t get Megan’s Law to run effectively and efficiently</a:t>
            </a:r>
            <a:r>
              <a:rPr lang="en-US" baseline="0" dirty="0" smtClean="0"/>
              <a:t> or cost effectively here in the US, How are we going to ensure the American Taxpayers that we won’t be sinking tons of money into this to help foreign governments do what we can’t do ourselves?  And what insurances do we have that this will apply to only the most violent, repeat, dangerous offenders like it says.  Isn’t that what Megan’s Law first said here in the U.S.?  </a:t>
            </a:r>
            <a:endParaRPr lang="en-US" dirty="0"/>
          </a:p>
        </p:txBody>
      </p:sp>
      <p:sp>
        <p:nvSpPr>
          <p:cNvPr id="4" name="Slide Number Placeholder 3"/>
          <p:cNvSpPr>
            <a:spLocks noGrp="1"/>
          </p:cNvSpPr>
          <p:nvPr>
            <p:ph type="sldNum" sz="quarter" idx="10"/>
          </p:nvPr>
        </p:nvSpPr>
        <p:spPr/>
        <p:txBody>
          <a:bodyPr/>
          <a:lstStyle/>
          <a:p>
            <a:fld id="{A91001F3-9BFF-47AA-85B7-BCB63A8CD58D}" type="slidenum">
              <a:rPr lang="en-US" smtClean="0"/>
              <a:pPr/>
              <a:t>7</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16" name="Slide Number Placeholder 15"/>
          <p:cNvSpPr>
            <a:spLocks noGrp="1"/>
          </p:cNvSpPr>
          <p:nvPr>
            <p:ph type="sldNum" sz="quarter" idx="11"/>
          </p:nvPr>
        </p:nvSpPr>
        <p:spPr/>
        <p:txBody>
          <a:bodyPr/>
          <a:lstStyle/>
          <a:p>
            <a:fld id="{8A8EDD60-CFB8-4407-A43B-D5A8763BAC77}"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8EDD60-CFB8-4407-A43B-D5A8763BAC7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8EDD60-CFB8-4407-A43B-D5A8763BAC7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1FBFD96A-9C58-488D-91C7-8CD4866FD610}" type="datetimeFigureOut">
              <a:rPr lang="en-US" smtClean="0"/>
              <a:pPr/>
              <a:t>5/18/2010</a:t>
            </a:fld>
            <a:endParaRPr lang="en-US" dirty="0"/>
          </a:p>
        </p:txBody>
      </p:sp>
      <p:sp>
        <p:nvSpPr>
          <p:cNvPr id="15" name="Slide Number Placeholder 14"/>
          <p:cNvSpPr>
            <a:spLocks noGrp="1"/>
          </p:cNvSpPr>
          <p:nvPr>
            <p:ph type="sldNum" sz="quarter" idx="15"/>
          </p:nvPr>
        </p:nvSpPr>
        <p:spPr/>
        <p:txBody>
          <a:bodyPr/>
          <a:lstStyle>
            <a:lvl1pPr algn="ctr">
              <a:defRPr/>
            </a:lvl1pPr>
          </a:lstStyle>
          <a:p>
            <a:fld id="{8A8EDD60-CFB8-4407-A43B-D5A8763BAC77}"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8EDD60-CFB8-4407-A43B-D5A8763BAC77}"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8EDD60-CFB8-4407-A43B-D5A8763BAC77}"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8A8EDD60-CFB8-4407-A43B-D5A8763BAC77}"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8EDD60-CFB8-4407-A43B-D5A8763BAC77}"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8EDD60-CFB8-4407-A43B-D5A8763BAC7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1FBFD96A-9C58-488D-91C7-8CD4866FD610}" type="datetimeFigureOut">
              <a:rPr lang="en-US" smtClean="0"/>
              <a:pPr/>
              <a:t>5/18/2010</a:t>
            </a:fld>
            <a:endParaRPr lang="en-US" dirty="0"/>
          </a:p>
        </p:txBody>
      </p:sp>
      <p:sp>
        <p:nvSpPr>
          <p:cNvPr id="9" name="Slide Number Placeholder 8"/>
          <p:cNvSpPr>
            <a:spLocks noGrp="1"/>
          </p:cNvSpPr>
          <p:nvPr>
            <p:ph type="sldNum" sz="quarter" idx="15"/>
          </p:nvPr>
        </p:nvSpPr>
        <p:spPr/>
        <p:txBody>
          <a:bodyPr/>
          <a:lstStyle/>
          <a:p>
            <a:fld id="{8A8EDD60-CFB8-4407-A43B-D5A8763BAC77}"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1FBFD96A-9C58-488D-91C7-8CD4866FD610}" type="datetimeFigureOut">
              <a:rPr lang="en-US" smtClean="0"/>
              <a:pPr/>
              <a:t>5/18/2010</a:t>
            </a:fld>
            <a:endParaRPr lang="en-US" dirty="0"/>
          </a:p>
        </p:txBody>
      </p:sp>
      <p:sp>
        <p:nvSpPr>
          <p:cNvPr id="9" name="Slide Number Placeholder 8"/>
          <p:cNvSpPr>
            <a:spLocks noGrp="1"/>
          </p:cNvSpPr>
          <p:nvPr>
            <p:ph type="sldNum" sz="quarter" idx="11"/>
          </p:nvPr>
        </p:nvSpPr>
        <p:spPr/>
        <p:txBody>
          <a:bodyPr/>
          <a:lstStyle/>
          <a:p>
            <a:fld id="{8A8EDD60-CFB8-4407-A43B-D5A8763BAC77}"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1FBFD96A-9C58-488D-91C7-8CD4866FD610}" type="datetimeFigureOut">
              <a:rPr lang="en-US" smtClean="0"/>
              <a:pPr/>
              <a:t>5/18/2010</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8A8EDD60-CFB8-4407-A43B-D5A8763BAC77}"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smtClean="0"/>
          </a:p>
          <a:p>
            <a:r>
              <a:rPr lang="en-US" dirty="0" smtClean="0"/>
              <a:t>What is the real impact and why are sex offenders lumped all together yet again?</a:t>
            </a:r>
            <a:endParaRPr lang="en-US" dirty="0"/>
          </a:p>
        </p:txBody>
      </p:sp>
      <p:sp>
        <p:nvSpPr>
          <p:cNvPr id="2" name="Title 1"/>
          <p:cNvSpPr>
            <a:spLocks noGrp="1"/>
          </p:cNvSpPr>
          <p:nvPr>
            <p:ph type="ctrTitle"/>
          </p:nvPr>
        </p:nvSpPr>
        <p:spPr>
          <a:xfrm>
            <a:off x="762000" y="304800"/>
            <a:ext cx="7772400" cy="1470025"/>
          </a:xfrm>
        </p:spPr>
        <p:txBody>
          <a:bodyPr/>
          <a:lstStyle/>
          <a:p>
            <a:r>
              <a:rPr lang="en-US" dirty="0" smtClean="0"/>
              <a:t>International Megan’s Law </a:t>
            </a:r>
            <a:br>
              <a:rPr lang="en-US" dirty="0" smtClean="0"/>
            </a:br>
            <a:r>
              <a:rPr lang="en-US" dirty="0" smtClean="0"/>
              <a:t>H.R. 5138</a:t>
            </a:r>
            <a:endParaRPr lang="en-US" dirty="0"/>
          </a:p>
        </p:txBody>
      </p:sp>
      <p:pic>
        <p:nvPicPr>
          <p:cNvPr id="1026" name="Picture 2" descr="C:\Users\Terri\AppData\Local\Microsoft\Windows\Temporary Internet Files\Content.IE5\D26YTL25\MC900431620[1].png"/>
          <p:cNvPicPr>
            <a:picLocks noChangeAspect="1" noChangeArrowheads="1"/>
          </p:cNvPicPr>
          <p:nvPr/>
        </p:nvPicPr>
        <p:blipFill>
          <a:blip r:embed="rId3" cstate="print"/>
          <a:srcRect/>
          <a:stretch>
            <a:fillRect/>
          </a:stretch>
        </p:blipFill>
        <p:spPr bwMode="auto">
          <a:xfrm>
            <a:off x="3810000" y="2057400"/>
            <a:ext cx="1371600" cy="13716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endParaRPr lang="en-US" dirty="0" smtClean="0"/>
          </a:p>
          <a:p>
            <a:r>
              <a:rPr lang="en-US" dirty="0" smtClean="0"/>
              <a:t>Megan Nicole Kanka, who was 7 years old, was abducted, sexually assaulted, and murdered in 1994, in the State of </a:t>
            </a:r>
            <a:r>
              <a:rPr lang="en-US" dirty="0" smtClean="0"/>
              <a:t>NJ </a:t>
            </a:r>
            <a:r>
              <a:rPr lang="en-US" dirty="0" smtClean="0"/>
              <a:t>by a violent predator living across the street from her home. </a:t>
            </a:r>
            <a:r>
              <a:rPr lang="en-US" dirty="0" smtClean="0"/>
              <a:t>Allegedly, unbeknownst </a:t>
            </a:r>
            <a:r>
              <a:rPr lang="en-US" dirty="0" smtClean="0"/>
              <a:t>to Megan Kanka </a:t>
            </a:r>
            <a:r>
              <a:rPr lang="en-US" dirty="0" smtClean="0"/>
              <a:t>&amp; </a:t>
            </a:r>
            <a:r>
              <a:rPr lang="en-US" dirty="0" smtClean="0"/>
              <a:t>her family, he had been convicted previously of a sex offense against a child.  However, it is believed that the Kanka’s were aware </a:t>
            </a:r>
            <a:r>
              <a:rPr lang="en-US" dirty="0" smtClean="0"/>
              <a:t>of yet </a:t>
            </a:r>
            <a:r>
              <a:rPr lang="en-US" dirty="0" smtClean="0"/>
              <a:t>another sex offender named Joe who lived in the house with Jessie.  According to the media, 60 neighbors were interviewed and admitted to knowing about Joe.</a:t>
            </a:r>
          </a:p>
          <a:p>
            <a:r>
              <a:rPr lang="en-US" dirty="0" smtClean="0"/>
              <a:t>In 1996, Congress adopted Megan's Law (Public Law 104-145) as a means to encourage States to protect children by identifying the whereabouts of </a:t>
            </a:r>
            <a:r>
              <a:rPr lang="en-US" b="1" i="1" u="sng" dirty="0" smtClean="0">
                <a:solidFill>
                  <a:srgbClr val="002060"/>
                </a:solidFill>
              </a:rPr>
              <a:t>violent, repeat sex offenders </a:t>
            </a:r>
            <a:r>
              <a:rPr lang="en-US" dirty="0" smtClean="0"/>
              <a:t>and providing the means to monitor their activities.  It took NJ 89 days and over 400,000 signatures to pass Megan’s Law </a:t>
            </a:r>
            <a:r>
              <a:rPr lang="en-US" dirty="0" smtClean="0"/>
              <a:t>on </a:t>
            </a:r>
            <a:r>
              <a:rPr lang="en-US" dirty="0" smtClean="0"/>
              <a:t>pure emotion.  </a:t>
            </a:r>
          </a:p>
          <a:p>
            <a:endParaRPr lang="en-US" dirty="0"/>
          </a:p>
        </p:txBody>
      </p:sp>
      <p:sp>
        <p:nvSpPr>
          <p:cNvPr id="3" name="Title 2"/>
          <p:cNvSpPr>
            <a:spLocks noGrp="1"/>
          </p:cNvSpPr>
          <p:nvPr>
            <p:ph type="title"/>
          </p:nvPr>
        </p:nvSpPr>
        <p:spPr/>
        <p:txBody>
          <a:bodyPr/>
          <a:lstStyle/>
          <a:p>
            <a:r>
              <a:rPr lang="en-US" dirty="0" smtClean="0"/>
              <a:t>History of Megan’s Law</a:t>
            </a:r>
            <a:endParaRPr lang="en-US" dirty="0"/>
          </a:p>
        </p:txBody>
      </p:sp>
      <p:pic>
        <p:nvPicPr>
          <p:cNvPr id="9218" name="Picture 2" descr="photo"/>
          <p:cNvPicPr>
            <a:picLocks noChangeAspect="1" noChangeArrowheads="1"/>
          </p:cNvPicPr>
          <p:nvPr/>
        </p:nvPicPr>
        <p:blipFill>
          <a:blip r:embed="rId3" cstate="print"/>
          <a:srcRect/>
          <a:stretch>
            <a:fillRect/>
          </a:stretch>
        </p:blipFill>
        <p:spPr bwMode="auto">
          <a:xfrm>
            <a:off x="7467600" y="304800"/>
            <a:ext cx="1333500" cy="14668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To protect children from sexual exploitation by mandating reporting requirements for convicted sex traffickers and </a:t>
            </a:r>
            <a:r>
              <a:rPr lang="en-US" b="1" dirty="0" smtClean="0">
                <a:solidFill>
                  <a:srgbClr val="002060"/>
                </a:solidFill>
              </a:rPr>
              <a:t>other registered sex offenders </a:t>
            </a:r>
            <a:r>
              <a:rPr lang="en-US" dirty="0" smtClean="0"/>
              <a:t>against minors intending to engage in international travel, </a:t>
            </a:r>
          </a:p>
          <a:p>
            <a:r>
              <a:rPr lang="en-US" dirty="0" smtClean="0"/>
              <a:t>Providing </a:t>
            </a:r>
            <a:r>
              <a:rPr lang="en-US" b="1" dirty="0" smtClean="0">
                <a:solidFill>
                  <a:srgbClr val="002060"/>
                </a:solidFill>
              </a:rPr>
              <a:t>21 days advance notice of intended travel </a:t>
            </a:r>
            <a:r>
              <a:rPr lang="en-US" dirty="0" smtClean="0"/>
              <a:t>by high interest registered sex offenders outside the United States to the government of the country of destination, </a:t>
            </a:r>
          </a:p>
          <a:p>
            <a:r>
              <a:rPr lang="en-US" dirty="0" smtClean="0"/>
              <a:t>Requesting foreign governments to notify the United States when a known child sex offender is seeking to enter the United States, </a:t>
            </a:r>
            <a:r>
              <a:rPr lang="en-US" b="1" dirty="0" smtClean="0">
                <a:solidFill>
                  <a:srgbClr val="002060"/>
                </a:solidFill>
              </a:rPr>
              <a:t>and for other purposes</a:t>
            </a:r>
            <a:r>
              <a:rPr lang="en-US" dirty="0" smtClean="0"/>
              <a:t>.</a:t>
            </a:r>
            <a:endParaRPr lang="en-US" dirty="0"/>
          </a:p>
        </p:txBody>
      </p:sp>
      <p:sp>
        <p:nvSpPr>
          <p:cNvPr id="3" name="Title 2"/>
          <p:cNvSpPr>
            <a:spLocks noGrp="1"/>
          </p:cNvSpPr>
          <p:nvPr>
            <p:ph type="title"/>
          </p:nvPr>
        </p:nvSpPr>
        <p:spPr/>
        <p:txBody>
          <a:bodyPr>
            <a:normAutofit fontScale="90000"/>
          </a:bodyPr>
          <a:lstStyle/>
          <a:p>
            <a:pPr algn="ctr"/>
            <a:r>
              <a:rPr lang="en-US" dirty="0" smtClean="0"/>
              <a:t>What do the policymakers tell you </a:t>
            </a:r>
            <a:r>
              <a:rPr lang="en-US" dirty="0" smtClean="0"/>
              <a:t>the International Megan’s Law bill </a:t>
            </a:r>
            <a:r>
              <a:rPr lang="en-US" dirty="0" smtClean="0"/>
              <a:t>is about?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sz="3600" b="1" dirty="0" smtClean="0"/>
              <a:t>‘International Megan’s </a:t>
            </a:r>
            <a:r>
              <a:rPr lang="en-US" sz="3600" b="1" dirty="0" smtClean="0"/>
              <a:t>Law’ proposed to complement human trafficking laws</a:t>
            </a:r>
            <a:endParaRPr lang="en-US" sz="3600" dirty="0" smtClean="0"/>
          </a:p>
          <a:p>
            <a:r>
              <a:rPr lang="en-US" sz="3600" dirty="0" smtClean="0"/>
              <a:t>According to End Child Prostitution, Child Pornography and Trafficking in Children for Sexual Purposes (ECPAT International), all children are adversely affected by being commercially sexually exploited. Commercial sexual exploitation can result in serious, lifelong, even life-threatening consequences for the physical, psychological, spiritual, emotional and social development and well-being of a child</a:t>
            </a:r>
            <a:r>
              <a:rPr lang="en-US" sz="3600" dirty="0" smtClean="0"/>
              <a:t>.  </a:t>
            </a:r>
            <a:r>
              <a:rPr lang="en-US" sz="3600" b="1" dirty="0" smtClean="0">
                <a:solidFill>
                  <a:srgbClr val="002060"/>
                </a:solidFill>
              </a:rPr>
              <a:t>But where is the data on how many sex offenders are involved in Child/Sex trafficking?</a:t>
            </a:r>
            <a:endParaRPr lang="en-US" sz="3600" b="1" dirty="0" smtClean="0">
              <a:solidFill>
                <a:srgbClr val="002060"/>
              </a:solidFill>
            </a:endParaRPr>
          </a:p>
          <a:p>
            <a:r>
              <a:rPr lang="en-US" sz="3600" dirty="0" smtClean="0"/>
              <a:t>According </a:t>
            </a:r>
            <a:r>
              <a:rPr lang="en-US" sz="3600" dirty="0" smtClean="0"/>
              <a:t>to ECPAT International, child sex tourism </a:t>
            </a:r>
            <a:r>
              <a:rPr lang="en-US" sz="3600" b="1" dirty="0" smtClean="0">
                <a:solidFill>
                  <a:srgbClr val="002060"/>
                </a:solidFill>
              </a:rPr>
              <a:t>is a specific form of child prostitution </a:t>
            </a:r>
            <a:r>
              <a:rPr lang="en-US" sz="3600" dirty="0" smtClean="0"/>
              <a:t>and is a developing phenomenon. Child sex tourism is defined as the commercial sexual exploitation of children by people who travel from one place to another and there engage in sexual acts with minors. This type of exploitation can occur anywhere in the world and no country or tourism destination is </a:t>
            </a:r>
            <a:r>
              <a:rPr lang="en-US" sz="3600" dirty="0" smtClean="0"/>
              <a:t>immune. </a:t>
            </a:r>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Top </a:t>
            </a:r>
            <a:r>
              <a:rPr lang="en-US" dirty="0" smtClean="0"/>
              <a:t>Reasons </a:t>
            </a:r>
            <a:r>
              <a:rPr lang="en-US" dirty="0" smtClean="0"/>
              <a:t>for International Megan’s Law</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 Congressman Chris Smith’s proposed “International Megan’s Law” to </a:t>
            </a:r>
            <a:r>
              <a:rPr lang="en-US" b="1" dirty="0" smtClean="0">
                <a:solidFill>
                  <a:srgbClr val="002060"/>
                </a:solidFill>
              </a:rPr>
              <a:t>protect kids worldwide from child molesters</a:t>
            </a:r>
            <a:r>
              <a:rPr lang="en-US" dirty="0" smtClean="0"/>
              <a:t> </a:t>
            </a:r>
            <a:r>
              <a:rPr lang="en-US" dirty="0" smtClean="0"/>
              <a:t>a this became </a:t>
            </a:r>
            <a:r>
              <a:rPr lang="en-US" dirty="0" smtClean="0"/>
              <a:t>one step closer to becoming law Wednesday, when the U.S. House’s Foreign Affairs Committee blessed his bill with unanimous support.</a:t>
            </a:r>
            <a:br>
              <a:rPr lang="en-US" dirty="0" smtClean="0"/>
            </a:br>
            <a:r>
              <a:rPr lang="en-US" dirty="0" smtClean="0"/>
              <a:t/>
            </a:r>
            <a:br>
              <a:rPr lang="en-US" dirty="0" smtClean="0"/>
            </a:br>
            <a:r>
              <a:rPr lang="en-US" dirty="0" smtClean="0"/>
              <a:t>“I’ve been working on it for four years,” Smith said of his bill, H.R. 5138, that seeks to prevent sex assaults on children by “strongly encouraging and </a:t>
            </a:r>
            <a:r>
              <a:rPr lang="en-US" b="1" dirty="0" smtClean="0">
                <a:solidFill>
                  <a:srgbClr val="002060"/>
                </a:solidFill>
              </a:rPr>
              <a:t>assisting foreign governments to establish a sex offender travel notification </a:t>
            </a:r>
            <a:r>
              <a:rPr lang="en-US" b="1" dirty="0" smtClean="0">
                <a:solidFill>
                  <a:srgbClr val="002060"/>
                </a:solidFill>
              </a:rPr>
              <a:t>system.</a:t>
            </a:r>
            <a:endParaRPr lang="en-US" b="1" i="1" dirty="0">
              <a:solidFill>
                <a:schemeClr val="accent3">
                  <a:lumMod val="75000"/>
                </a:schemeClr>
              </a:solidFill>
            </a:endParaRPr>
          </a:p>
        </p:txBody>
      </p:sp>
      <p:sp>
        <p:nvSpPr>
          <p:cNvPr id="3" name="Title 2"/>
          <p:cNvSpPr>
            <a:spLocks noGrp="1"/>
          </p:cNvSpPr>
          <p:nvPr>
            <p:ph type="title"/>
          </p:nvPr>
        </p:nvSpPr>
        <p:spPr/>
        <p:txBody>
          <a:bodyPr/>
          <a:lstStyle/>
          <a:p>
            <a:r>
              <a:rPr lang="en-US" dirty="0" smtClean="0"/>
              <a:t>The Honorable Chris Smith…..</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b="1" dirty="0" smtClean="0">
                <a:solidFill>
                  <a:srgbClr val="002060"/>
                </a:solidFill>
              </a:rPr>
              <a:t>The American Civil Liberties Union opposes the plan</a:t>
            </a:r>
            <a:r>
              <a:rPr lang="en-US" dirty="0" smtClean="0"/>
              <a:t>, saying it would be wrong to impose new restrictions on people who already have served their sentences.</a:t>
            </a:r>
          </a:p>
          <a:p>
            <a:r>
              <a:rPr lang="en-US" dirty="0" smtClean="0"/>
              <a:t>However, Michael Macleod-Ball, </a:t>
            </a:r>
            <a:r>
              <a:rPr lang="en-US" b="1" dirty="0" smtClean="0">
                <a:solidFill>
                  <a:srgbClr val="002060"/>
                </a:solidFill>
              </a:rPr>
              <a:t>the ACLU's chief legislative and policy counsel, said he fears the bill will pass </a:t>
            </a:r>
            <a:r>
              <a:rPr lang="en-US" dirty="0" smtClean="0"/>
              <a:t>because no one in Congress will want to cast a vote that could be interpreted as supporting sex offenders.</a:t>
            </a:r>
          </a:p>
          <a:p>
            <a:r>
              <a:rPr lang="en-US" dirty="0" smtClean="0"/>
              <a:t>“Absolutely, we're worried about something like this passing because it's very easy to get a yes vote,” he said. “Maybe we should say the converse: If you vote against something like this, you sort of stick out like a sore thumb.”</a:t>
            </a:r>
          </a:p>
          <a:p>
            <a:r>
              <a:rPr lang="en-US" dirty="0" smtClean="0"/>
              <a:t>Lungren said </a:t>
            </a:r>
            <a:r>
              <a:rPr lang="en-US" b="1" dirty="0" smtClean="0">
                <a:solidFill>
                  <a:srgbClr val="002060"/>
                </a:solidFill>
              </a:rPr>
              <a:t>this bill is an attempt to get tough with U.S. sex offenders who leave the country and then commit similar crimes overseas.  </a:t>
            </a:r>
            <a:endParaRPr lang="en-US" b="1" dirty="0" smtClean="0">
              <a:solidFill>
                <a:schemeClr val="accent3">
                  <a:lumMod val="75000"/>
                </a:schemeClr>
              </a:solidFill>
            </a:endParaRPr>
          </a:p>
          <a:p>
            <a:r>
              <a:rPr lang="en-US" dirty="0" smtClean="0"/>
              <a:t>The bill also aims to prohibit foreign nationals who are sex offenders from entering the U.S. </a:t>
            </a:r>
            <a:endParaRPr lang="en-US" b="1" dirty="0" smtClean="0">
              <a:solidFill>
                <a:schemeClr val="accent3">
                  <a:lumMod val="75000"/>
                </a:schemeClr>
              </a:solidFill>
            </a:endParaRPr>
          </a:p>
          <a:p>
            <a:endParaRPr lang="en-US" dirty="0"/>
          </a:p>
        </p:txBody>
      </p:sp>
      <p:sp>
        <p:nvSpPr>
          <p:cNvPr id="3" name="Title 2"/>
          <p:cNvSpPr>
            <a:spLocks noGrp="1"/>
          </p:cNvSpPr>
          <p:nvPr>
            <p:ph type="title"/>
          </p:nvPr>
        </p:nvSpPr>
        <p:spPr/>
        <p:txBody>
          <a:bodyPr/>
          <a:lstStyle/>
          <a:p>
            <a:pPr algn="ctr"/>
            <a:r>
              <a:rPr lang="en-US" dirty="0" smtClean="0"/>
              <a:t>Opposing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If Lungren's plan is passed, Sensley said, the most significant hurdle would be trying to gain the cooperation of other countries, many of which have different laws and different cultural norms.</a:t>
            </a:r>
          </a:p>
          <a:p>
            <a:r>
              <a:rPr lang="en-US" dirty="0" smtClean="0"/>
              <a:t>“What we define in the United States as a sex offender may not necessarily be defined as such in other countries,” Sensley said.</a:t>
            </a:r>
          </a:p>
          <a:p>
            <a:r>
              <a:rPr lang="en-US" b="1" dirty="0" smtClean="0">
                <a:solidFill>
                  <a:srgbClr val="002060"/>
                </a:solidFill>
              </a:rPr>
              <a:t>Macleod-Ball, of the ACLU, said that there are always concerns about accuracy in a large database and that there would be lasting repercussions if anyone were mistakenly included. </a:t>
            </a:r>
            <a:r>
              <a:rPr lang="en-US" dirty="0" smtClean="0"/>
              <a:t>He said countries would have to work closely to make sure there's consistency about who's included, particularly since local laws can differ widely.</a:t>
            </a:r>
          </a:p>
          <a:p>
            <a:endParaRPr lang="en-US" dirty="0"/>
          </a:p>
        </p:txBody>
      </p:sp>
      <p:sp>
        <p:nvSpPr>
          <p:cNvPr id="3" name="Title 2"/>
          <p:cNvSpPr>
            <a:spLocks noGrp="1"/>
          </p:cNvSpPr>
          <p:nvPr>
            <p:ph type="title"/>
          </p:nvPr>
        </p:nvSpPr>
        <p:spPr/>
        <p:txBody>
          <a:bodyPr/>
          <a:lstStyle/>
          <a:p>
            <a:r>
              <a:rPr lang="en-US" dirty="0" smtClean="0"/>
              <a:t>Hurdles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Solstice">
      <a:dk1>
        <a:sysClr val="windowText" lastClr="000000"/>
      </a:dk1>
      <a:lt1>
        <a:sysClr val="window" lastClr="F0E1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0E1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2405</TotalTime>
  <Words>1133</Words>
  <Application>Microsoft Office PowerPoint</Application>
  <PresentationFormat>On-screen Show (4:3)</PresentationFormat>
  <Paragraphs>45</Paragraphs>
  <Slides>7</Slides>
  <Notes>6</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Paper</vt:lpstr>
      <vt:lpstr>International Megan’s Law  H.R. 5138</vt:lpstr>
      <vt:lpstr>History of Megan’s Law</vt:lpstr>
      <vt:lpstr>What do the policymakers tell you the International Megan’s Law bill is about?</vt:lpstr>
      <vt:lpstr>Top Reasons for International Megan’s Law</vt:lpstr>
      <vt:lpstr>The Honorable Chris Smith…..</vt:lpstr>
      <vt:lpstr>Opposing </vt:lpstr>
      <vt:lpstr>Hurdles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International Megan’s Law  H.R. 5138</dc:title>
  <dc:creator>Terri</dc:creator>
  <cp:lastModifiedBy>Terri</cp:lastModifiedBy>
  <cp:revision>241</cp:revision>
  <dcterms:created xsi:type="dcterms:W3CDTF">2010-05-10T04:59:36Z</dcterms:created>
  <dcterms:modified xsi:type="dcterms:W3CDTF">2010-05-18T08:23:27Z</dcterms:modified>
</cp:coreProperties>
</file>